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5" r:id="rId14"/>
    <p:sldId id="268" r:id="rId15"/>
    <p:sldId id="275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rtlCol="0" anchor="b">
            <a:normAutofit/>
          </a:bodyPr>
          <a:lstStyle>
            <a:lvl1pPr algn="l">
              <a:defRPr sz="405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947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>
              <a:defRPr/>
            </a:lvl1pPr>
          </a:lstStyle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 rtlCol="0"/>
          <a:lstStyle/>
          <a:p>
            <a:fld id="{70E84A1D-F16B-6B4D-BE56-24D6D4AB60B7}" type="datetimeFigureOut">
              <a:rPr lang="en-US" smtClean="0"/>
              <a:t>10/24/2018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2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1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6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6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9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10/24/2018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2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70E84A1D-F16B-6B4D-BE56-24D6D4AB60B7}" type="datetimeFigureOut">
              <a:rPr lang="en-US" smtClean="0"/>
              <a:t>10/24/2018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0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atersheddata.com/default.aspx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1040" y="1056640"/>
            <a:ext cx="7172960" cy="175432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ACID MINE DRAINAGE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DD984-6141-446F-9B02-AA344F186888}"/>
              </a:ext>
            </a:extLst>
          </p:cNvPr>
          <p:cNvSpPr txBox="1"/>
          <p:nvPr/>
        </p:nvSpPr>
        <p:spPr>
          <a:xfrm>
            <a:off x="2361833" y="2810966"/>
            <a:ext cx="6391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Created By: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Appalachian Watershed Research Group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The Voinovich School of Leadership &amp; Public Affairs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Ohio University </a:t>
            </a:r>
          </a:p>
          <a:p>
            <a:pPr algn="ctr"/>
            <a:r>
              <a:rPr lang="en-US" i="1" dirty="0">
                <a:solidFill>
                  <a:schemeClr val="tx2"/>
                </a:solidFill>
              </a:rPr>
              <a:t>A special thanks to the AEP Foundation!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8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What Causes Acid Mine Drainage?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" y="1280160"/>
            <a:ext cx="9144000" cy="5572760"/>
          </a:xfrm>
        </p:spPr>
        <p:txBody>
          <a:bodyPr>
            <a:normAutofit fontScale="25000" lnSpcReduction="20000"/>
          </a:bodyPr>
          <a:lstStyle/>
          <a:p>
            <a:r>
              <a:rPr lang="en-US" sz="12800" dirty="0"/>
              <a:t>When the mining process of metal ores exposes sulfide rich minerals to water and air, together they react to form sulfuric acid</a:t>
            </a:r>
          </a:p>
          <a:p>
            <a:r>
              <a:rPr lang="en-US" sz="12800" dirty="0"/>
              <a:t>This acid can dissolve other harmful metals and metalloids (like arsenic) from the surrounding rock</a:t>
            </a:r>
          </a:p>
          <a:p>
            <a:r>
              <a:rPr lang="en-US" sz="12800" dirty="0"/>
              <a:t>Acid mine drainage can be released anywhere in the mine where sulfides are exposed to air and water- including waste rock piles, tailings, open pits underground tunnels, and leach pads</a:t>
            </a:r>
            <a:endParaRPr lang="en-US" dirty="0"/>
          </a:p>
          <a:p>
            <a:pPr marL="0" indent="0" algn="r">
              <a:buNone/>
            </a:pPr>
            <a:r>
              <a:rPr lang="en-US" sz="9600" dirty="0" err="1"/>
              <a:t>Earthworksaction.org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88415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75998" y="6230017"/>
            <a:ext cx="1921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www.forbes.com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61860"/>
            <a:ext cx="9144000" cy="51320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94670" y="5949594"/>
            <a:ext cx="2292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www.gardguide.com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425388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What are the Effects of Acid Mine Drainage?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" y="1752600"/>
            <a:ext cx="9032240" cy="4993640"/>
          </a:xfrm>
        </p:spPr>
        <p:txBody>
          <a:bodyPr>
            <a:normAutofit/>
          </a:bodyPr>
          <a:lstStyle/>
          <a:p>
            <a:r>
              <a:rPr lang="en-US" sz="3200" dirty="0"/>
              <a:t>Degraded water quality</a:t>
            </a:r>
          </a:p>
          <a:p>
            <a:r>
              <a:rPr lang="en-US" sz="3200" dirty="0"/>
              <a:t>Loss of biodiversity</a:t>
            </a:r>
          </a:p>
          <a:p>
            <a:r>
              <a:rPr lang="en-US" sz="3200" dirty="0"/>
              <a:t>Heavy metal sedimentation</a:t>
            </a:r>
          </a:p>
          <a:p>
            <a:r>
              <a:rPr lang="en-US" sz="3200" dirty="0"/>
              <a:t>Human health impacts (increased cancer rates, dermatitis, lung damage, tooth decay)</a:t>
            </a:r>
          </a:p>
          <a:p>
            <a:r>
              <a:rPr lang="en-US" sz="3200" dirty="0"/>
              <a:t>Contaminated drinking water</a:t>
            </a:r>
          </a:p>
          <a:p>
            <a:r>
              <a:rPr lang="en-US" sz="3200" dirty="0"/>
              <a:t>Economic inequality</a:t>
            </a:r>
          </a:p>
        </p:txBody>
      </p:sp>
    </p:spTree>
    <p:extLst>
      <p:ext uri="{BB962C8B-B14F-4D97-AF65-F5344CB8AC3E}">
        <p14:creationId xmlns:p14="http://schemas.microsoft.com/office/powerpoint/2010/main" val="39768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2879" cy="1425388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Why Should You Care About Acid Mine Drainage?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911" y="1330960"/>
            <a:ext cx="7543800" cy="4650740"/>
          </a:xfrm>
        </p:spPr>
        <p:txBody>
          <a:bodyPr>
            <a:normAutofit/>
          </a:bodyPr>
          <a:lstStyle/>
          <a:p>
            <a:r>
              <a:rPr lang="en-US" sz="2400" dirty="0"/>
              <a:t>Acid Mine Drainage occurs in streams all around the globe</a:t>
            </a:r>
          </a:p>
          <a:p>
            <a:pPr marL="0" indent="0" algn="ctr">
              <a:buNone/>
            </a:pPr>
            <a:r>
              <a:rPr lang="en-US" sz="2400" dirty="0"/>
              <a:t>INCLUDING MANY STREAMS HERE IN SOUTHEAST OHIO!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91" y="3078023"/>
            <a:ext cx="3803643" cy="28527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3371" y="6031518"/>
            <a:ext cx="1758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article.wn.com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777" y="3118663"/>
            <a:ext cx="4197047" cy="27940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66048" y="6001875"/>
            <a:ext cx="1665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www.ohio.edu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6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2879" cy="8763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Exit Ticket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6300"/>
            <a:ext cx="9225280" cy="5981700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3600" dirty="0"/>
              <a:t>On a sheet a paper, answer the following questions in your own words. 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en-US" sz="3600" dirty="0"/>
              <a:t>Be sure to use a complete sentence!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3200" dirty="0"/>
              <a:t>What is Acid Mine Drainage (AMD)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3200" dirty="0"/>
              <a:t>What causes AMD?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3200" dirty="0"/>
              <a:t>What are the effects of AMD?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3200" dirty="0"/>
              <a:t>Why should we care about AMD?</a:t>
            </a:r>
          </a:p>
        </p:txBody>
      </p:sp>
    </p:spTree>
    <p:extLst>
      <p:ext uri="{BB962C8B-B14F-4D97-AF65-F5344CB8AC3E}">
        <p14:creationId xmlns:p14="http://schemas.microsoft.com/office/powerpoint/2010/main" val="6944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68072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hlinkClick r:id="rId2"/>
              </a:rPr>
              <a:t>Watersheddata.com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0320"/>
            <a:ext cx="9144000" cy="556768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sz="4000" dirty="0"/>
              <a:t>Hover over “Surface Water”</a:t>
            </a:r>
          </a:p>
          <a:p>
            <a:pPr marL="457200" indent="-457200">
              <a:buAutoNum type="arabicPeriod"/>
            </a:pPr>
            <a:r>
              <a:rPr lang="en-US" sz="4000" dirty="0"/>
              <a:t>Select “Raccoon Creek”</a:t>
            </a:r>
          </a:p>
          <a:p>
            <a:pPr marL="457200" indent="-457200">
              <a:buAutoNum type="arabicPeriod"/>
            </a:pPr>
            <a:r>
              <a:rPr lang="en-US" sz="4000" dirty="0"/>
              <a:t>Search by Site ID (ex HF137)</a:t>
            </a:r>
          </a:p>
          <a:p>
            <a:pPr marL="457200" indent="-457200">
              <a:buAutoNum type="arabicPeriod"/>
            </a:pPr>
            <a:r>
              <a:rPr lang="en-US" sz="4000" dirty="0"/>
              <a:t>Under “Site” tab </a:t>
            </a:r>
          </a:p>
          <a:p>
            <a:pPr marL="295275" lvl="1" indent="0">
              <a:buNone/>
            </a:pPr>
            <a:r>
              <a:rPr lang="en-US" sz="3400" dirty="0"/>
              <a:t>	Mile Marker= river mile (x)</a:t>
            </a:r>
          </a:p>
          <a:p>
            <a:pPr marL="457200" indent="-457200">
              <a:buAutoNum type="arabicPeriod"/>
            </a:pPr>
            <a:r>
              <a:rPr lang="en-US" sz="4000" dirty="0"/>
              <a:t>Under “Chem Data” tab</a:t>
            </a:r>
          </a:p>
          <a:p>
            <a:pPr marL="752094" lvl="1" indent="-457200"/>
            <a:r>
              <a:rPr lang="en-US" sz="3100" dirty="0"/>
              <a:t>Click “view” for sample data 9/16/2015</a:t>
            </a:r>
          </a:p>
          <a:p>
            <a:pPr marL="457200" indent="-457200">
              <a:buAutoNum type="arabicPeriod"/>
            </a:pPr>
            <a:r>
              <a:rPr lang="en-US" sz="4000" dirty="0"/>
              <a:t>Find and Record your parameter (y)</a:t>
            </a:r>
          </a:p>
          <a:p>
            <a:pPr marL="577850" lvl="2" indent="0">
              <a:buNone/>
            </a:pPr>
            <a:r>
              <a:rPr lang="en-US" dirty="0"/>
              <a:t>	</a:t>
            </a:r>
          </a:p>
          <a:p>
            <a:pPr marL="577850" lvl="2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378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8" y="-245245"/>
            <a:ext cx="7543802" cy="1219200"/>
          </a:xfrm>
        </p:spPr>
        <p:txBody>
          <a:bodyPr>
            <a:normAutofit/>
          </a:bodyPr>
          <a:lstStyle/>
          <a:p>
            <a:r>
              <a:rPr lang="en-US" sz="4000" dirty="0"/>
              <a:t>Creating Your Graph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49425" y="1929972"/>
            <a:ext cx="16494" cy="417335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109066" y="5546425"/>
            <a:ext cx="576903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363830" y="3450877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Parameter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6378" y="5733999"/>
            <a:ext cx="3050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Miles Downstream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1475" y="1587305"/>
            <a:ext cx="3395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**YOUR X VALUES MUST BE RECORDED FROM GREATEST TO LEAST**</a:t>
            </a:r>
          </a:p>
        </p:txBody>
      </p:sp>
      <p:sp>
        <p:nvSpPr>
          <p:cNvPr id="11" name="Left Arrow 10"/>
          <p:cNvSpPr/>
          <p:nvPr/>
        </p:nvSpPr>
        <p:spPr>
          <a:xfrm rot="18587348">
            <a:off x="5163106" y="3751596"/>
            <a:ext cx="1847356" cy="1122111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7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269" y="30480"/>
            <a:ext cx="7543802" cy="853440"/>
          </a:xfrm>
        </p:spPr>
        <p:txBody>
          <a:bodyPr>
            <a:normAutofit/>
          </a:bodyPr>
          <a:lstStyle/>
          <a:p>
            <a:r>
              <a:rPr lang="en-US" sz="4000" dirty="0"/>
              <a:t>Discussion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268" y="995680"/>
            <a:ext cx="8152051" cy="5496560"/>
          </a:xfrm>
        </p:spPr>
        <p:txBody>
          <a:bodyPr>
            <a:normAutofit/>
          </a:bodyPr>
          <a:lstStyle/>
          <a:p>
            <a:r>
              <a:rPr lang="en-US" sz="3200" dirty="0"/>
              <a:t>The graphs for ALL parameters experience a spike at site HF 190.  Can you suggest an explanation?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Why don’t these parameters remain constant throughout the stream?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Which of these parameters are related to each other?</a:t>
            </a:r>
          </a:p>
        </p:txBody>
      </p:sp>
    </p:spTree>
    <p:extLst>
      <p:ext uri="{BB962C8B-B14F-4D97-AF65-F5344CB8AC3E}">
        <p14:creationId xmlns:p14="http://schemas.microsoft.com/office/powerpoint/2010/main" val="9282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Write…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… one paragraph explaining changes in parameters along stream.  Please include examples of what the changes are and reasons why those changes occur.  Please also describe connections between different parameters.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83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 descr="IMG_0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7" y="4763"/>
            <a:ext cx="9155357" cy="683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23555E-A5FB-475D-B48B-0DB8DEBDC755}"/>
              </a:ext>
            </a:extLst>
          </p:cNvPr>
          <p:cNvSpPr txBox="1"/>
          <p:nvPr/>
        </p:nvSpPr>
        <p:spPr>
          <a:xfrm>
            <a:off x="650240" y="6458188"/>
            <a:ext cx="857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http://www.raccooncreek.org/about-the-watershed/stream-health/</a:t>
            </a:r>
          </a:p>
        </p:txBody>
      </p:sp>
    </p:spTree>
    <p:extLst>
      <p:ext uri="{BB962C8B-B14F-4D97-AF65-F5344CB8AC3E}">
        <p14:creationId xmlns:p14="http://schemas.microsoft.com/office/powerpoint/2010/main" val="6103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B9B9-FCDB-4F55-B271-52548D07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160"/>
            <a:ext cx="9144000" cy="924560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Special 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DA3A0-6165-44CA-B077-181C3906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240"/>
            <a:ext cx="9144000" cy="459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Appalachian Watershed Research Group</a:t>
            </a:r>
          </a:p>
          <a:p>
            <a:pPr marL="0" indent="0" algn="ctr">
              <a:buNone/>
            </a:pPr>
            <a:r>
              <a:rPr lang="en-US" sz="2800" dirty="0"/>
              <a:t>The Voinovich School of Leadership &amp; Public Affairs</a:t>
            </a:r>
          </a:p>
          <a:p>
            <a:pPr marL="0" indent="0" algn="ctr">
              <a:buNone/>
            </a:pPr>
            <a:r>
              <a:rPr lang="en-US" sz="2800" dirty="0"/>
              <a:t>Ohio University </a:t>
            </a:r>
          </a:p>
          <a:p>
            <a:pPr marL="0" indent="0" algn="ctr">
              <a:buNone/>
            </a:pPr>
            <a:r>
              <a:rPr lang="en-US" sz="2800" dirty="0"/>
              <a:t>AEP Foundation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A0EA4-51BE-4477-9AF6-D02950BF1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5" t="19074" r="11305" b="8333"/>
          <a:stretch/>
        </p:blipFill>
        <p:spPr>
          <a:xfrm>
            <a:off x="5486400" y="4684025"/>
            <a:ext cx="1838960" cy="1447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F4E009-5C7F-4350-B65D-29229A5BB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812" y="4684025"/>
            <a:ext cx="3259708" cy="13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4297680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WHAT IS ACID MINE DRAINAGE?</a:t>
            </a:r>
          </a:p>
        </p:txBody>
      </p:sp>
    </p:spTree>
    <p:extLst>
      <p:ext uri="{BB962C8B-B14F-4D97-AF65-F5344CB8AC3E}">
        <p14:creationId xmlns:p14="http://schemas.microsoft.com/office/powerpoint/2010/main" val="38232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223" y="1010920"/>
            <a:ext cx="7071800" cy="4716106"/>
          </a:xfrm>
        </p:spPr>
        <p:txBody>
          <a:bodyPr/>
          <a:lstStyle/>
          <a:p>
            <a:pPr algn="ctr"/>
            <a:r>
              <a:rPr lang="en-US" sz="8000" dirty="0"/>
              <a:t>WHAT CAUSES ACID MINE DRAINAGE?</a:t>
            </a:r>
          </a:p>
        </p:txBody>
      </p:sp>
    </p:spTree>
    <p:extLst>
      <p:ext uri="{BB962C8B-B14F-4D97-AF65-F5344CB8AC3E}">
        <p14:creationId xmlns:p14="http://schemas.microsoft.com/office/powerpoint/2010/main" val="6428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17" y="1205774"/>
            <a:ext cx="7071800" cy="47161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/>
              <a:t>WHAT ARE THE EFFECTS OF ACID MINE DRAINAGE?</a:t>
            </a:r>
          </a:p>
        </p:txBody>
      </p:sp>
    </p:spTree>
    <p:extLst>
      <p:ext uri="{BB962C8B-B14F-4D97-AF65-F5344CB8AC3E}">
        <p14:creationId xmlns:p14="http://schemas.microsoft.com/office/powerpoint/2010/main" val="21159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17" y="1618162"/>
            <a:ext cx="7071800" cy="47161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/>
              <a:t>WHY SHOULD YOU CARE ABOUT ACID MINE DRAINAGE?</a:t>
            </a:r>
          </a:p>
        </p:txBody>
      </p:sp>
    </p:spTree>
    <p:extLst>
      <p:ext uri="{BB962C8B-B14F-4D97-AF65-F5344CB8AC3E}">
        <p14:creationId xmlns:p14="http://schemas.microsoft.com/office/powerpoint/2010/main" val="158446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" y="0"/>
            <a:ext cx="9083040" cy="863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What is Acid Mine Drainage?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036320"/>
            <a:ext cx="8869680" cy="569976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Acid mine drainage (AMD) is the result of a chemical reaction between oxygen and sulfate compounds.</a:t>
            </a:r>
          </a:p>
          <a:p>
            <a:r>
              <a:rPr lang="en-US" sz="14400" dirty="0"/>
              <a:t>When water flows through a mine or a pile of mine waste, it reacts with the rock, creating a high-acidity solution with a high concentration of heavy metals.</a:t>
            </a:r>
          </a:p>
          <a:p>
            <a:r>
              <a:rPr lang="en-US" sz="14400" dirty="0"/>
              <a:t>A non-point source pollution</a:t>
            </a:r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sz="9600" dirty="0" err="1"/>
              <a:t>watersheddata.com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042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60356" y="6345486"/>
            <a:ext cx="1647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ww2.kqed.org</a:t>
            </a:r>
          </a:p>
        </p:txBody>
      </p:sp>
    </p:spTree>
    <p:extLst>
      <p:ext uri="{BB962C8B-B14F-4D97-AF65-F5344CB8AC3E}">
        <p14:creationId xmlns:p14="http://schemas.microsoft.com/office/powerpoint/2010/main" val="178368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06227" y="6361982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www.wmmt.org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natureTheme</Template>
  <TotalTime>236</TotalTime>
  <Words>460</Words>
  <Application>Microsoft Office PowerPoint</Application>
  <PresentationFormat>On-screen Show (4:3)</PresentationFormat>
  <Paragraphs>73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Segoe Print</vt:lpstr>
      <vt:lpstr>Nature Illustration 16x9</vt:lpstr>
      <vt:lpstr>INTRODUCTION TO  ACID MINE DRAINAGE</vt:lpstr>
      <vt:lpstr>PowerPoint Presentation</vt:lpstr>
      <vt:lpstr>WHAT IS ACID MINE DRAINAGE?</vt:lpstr>
      <vt:lpstr>WHAT CAUSES ACID MINE DRAINAGE?</vt:lpstr>
      <vt:lpstr>WHAT ARE THE EFFECTS OF ACID MINE DRAINAGE?</vt:lpstr>
      <vt:lpstr>WHY SHOULD YOU CARE ABOUT ACID MINE DRAINAGE?</vt:lpstr>
      <vt:lpstr>What is Acid Mine Drainage?</vt:lpstr>
      <vt:lpstr>PowerPoint Presentation</vt:lpstr>
      <vt:lpstr>PowerPoint Presentation</vt:lpstr>
      <vt:lpstr>What Causes Acid Mine Drainage?</vt:lpstr>
      <vt:lpstr>PowerPoint Presentation</vt:lpstr>
      <vt:lpstr>PowerPoint Presentation</vt:lpstr>
      <vt:lpstr>What are the Effects of Acid Mine Drainage?</vt:lpstr>
      <vt:lpstr>Why Should You Care About Acid Mine Drainage?</vt:lpstr>
      <vt:lpstr>Exit Ticket</vt:lpstr>
      <vt:lpstr>Watersheddata.com</vt:lpstr>
      <vt:lpstr>Creating Your Graph</vt:lpstr>
      <vt:lpstr>Discussion Questions</vt:lpstr>
      <vt:lpstr>Write…</vt:lpstr>
      <vt:lpstr> Special Thanks To: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ACID MINE DRAINAGE</dc:title>
  <dc:creator>Jennifer</dc:creator>
  <cp:lastModifiedBy>Bowman, Jen</cp:lastModifiedBy>
  <cp:revision>32</cp:revision>
  <dcterms:created xsi:type="dcterms:W3CDTF">2015-10-14T16:08:55Z</dcterms:created>
  <dcterms:modified xsi:type="dcterms:W3CDTF">2018-10-24T18:38:13Z</dcterms:modified>
</cp:coreProperties>
</file>